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79" r:id="rId10"/>
    <p:sldId id="278" r:id="rId11"/>
    <p:sldId id="273" r:id="rId12"/>
    <p:sldId id="276" r:id="rId13"/>
    <p:sldId id="282" r:id="rId14"/>
    <p:sldId id="271" r:id="rId15"/>
    <p:sldId id="270" r:id="rId16"/>
    <p:sldId id="269" r:id="rId17"/>
    <p:sldId id="274" r:id="rId18"/>
    <p:sldId id="272" r:id="rId19"/>
    <p:sldId id="275" r:id="rId20"/>
    <p:sldId id="281" r:id="rId21"/>
    <p:sldId id="283" r:id="rId22"/>
    <p:sldId id="285" r:id="rId23"/>
    <p:sldId id="286" r:id="rId24"/>
    <p:sldId id="287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9"/>
    <a:srgbClr val="06255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314" autoAdjust="0"/>
  </p:normalViewPr>
  <p:slideViewPr>
    <p:cSldViewPr snapToGrid="0">
      <p:cViewPr varScale="1">
        <p:scale>
          <a:sx n="69" d="100"/>
          <a:sy n="69" d="100"/>
        </p:scale>
        <p:origin x="1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0DA90-1FC6-4553-A71D-86F7FDB1FEAF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E4192-5B53-4C2D-9075-5ED9BB1348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+.vscode-resource.vscode-cdn.net/d%3A/Pudov/%D0%A3%D0%A0%D0%A4%D0%A3/03.%D0%A3%D1%87%D0%B5%D0%B1%D0%B0/1.%D0%A1%D0%B5%D0%BC%D0%B5%D1%81%D1%82%D1%80/%D0%9F%D1%80%D0%BE%D0%B5%D0%BA%D1%82%D0%BD%D1%8B%D0%B9_%D0%BF%D1%80%D0%B0%D0%BA%D1%82%D0%B8%D0%BA%D1%83%D0%BC/Case8_CMVF/Case8_CMVF/5_CourseUnits/1_LinearRegression/#pp_var_396045241091487815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Перейти в </a:t>
            </a:r>
            <a:r>
              <a:rPr lang="en-US" dirty="0" err="1"/>
              <a:t>MSProject</a:t>
            </a:r>
            <a:r>
              <a:rPr lang="en-US" dirty="0"/>
              <a:t> </a:t>
            </a:r>
            <a:r>
              <a:rPr lang="ru-RU" dirty="0"/>
              <a:t>при необходимости уточнений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9640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D8BF-C39E-C806-6E6D-05B3E02D8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D49D104-557C-003C-F971-FF3897F3A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33AF81-BC62-D030-3C35-D60D6EB9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Большой "столб" слева - много компаний с малой капитализацией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Длинный "хвост" справа - несколько компаний с огромной капитализацией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Проблема: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Выбросы: компании типа Apple, Amazon, Google с капитализацией &gt; $500 млрд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Из-за выбросов распределение сильно сжато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169FCD-AD9F-5DF6-7142-8CF9E5F2C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80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E685-63D3-AE99-B23A-620EE628F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263BEA4-F5DB-ED4B-C7E6-59E29FA54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5CA09C4-918B-1EFD-1DBB-857BD63DE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Самые крупные сектора по капитализации: ИТ (Лидер), Финансовый сектор (много компаний, но меньше по стоимости), Здравоохранение</a:t>
            </a:r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Наибольшее количество компаний: Финансовый сектор, Промышленность, Здравоохранение (значительная доля в обоих аспектах)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Наименьшая капитализация: Недвижимость (мало компаний и небольшая доля капитализации), ЖКХ, Сырьевой сектор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918FEB-BDB1-5C42-F8AF-E47C73543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48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27B3-7308-3D12-6848-DC7B267C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77EAD10-8AC9-F035-A2F1-924A4544C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0E02FFB-4E43-C07E-89A5-B48C8342F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F9E1B1-AD5A-33BC-AD37-526A14F2FA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613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2DDCC-5CFE-F055-7A6F-49262516E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372B409-5531-50C8-5192-5F1DA22D8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1CD2B09-9D17-702D-37C7-5A66A252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200369-12A6-D14E-0E87-38FFCD2F3C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713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439-D15D-EA8D-5845-1B6F91FFD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0A49751-A789-4844-B513-B2ADC5F7E4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7A94A22-D8E8-62B8-9970-57CA8C45A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3D4E47-8CE1-E625-AE92-78D7D8FAD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7176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27A5B-A623-C257-03CB-C17E49738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B926BDA-7DB2-EF79-FEC2-D69E0D57F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AD34C35-51EC-828A-A096-4F23D9D2D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578347-6DC7-3933-F4DE-F6F03CACD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4636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0AC5E-8E4D-815C-6406-F00792B2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244A71-6875-D27A-6C9A-B5D5F3081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A23332D-5833-C41D-0468-9665BE19B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C6A7EE-44D4-F863-A985-9204E765C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93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67EDA-8BDC-5DD8-BC00-9F79F96C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98248BD-FF94-6205-E43C-FD5334B40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E6A118C-4F6D-8FC3-D00E-1C6CF928D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87B2AB-FD8A-6992-F143-6C7981855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4738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0739-F41A-E6FD-1A42-154F8B88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95809E-0552-3D75-13A0-D6D768C63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7FE933-8B38-B9BE-FED7-0E115AEA9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1BB336-74DD-78E5-B7B6-826CAAD4A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5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29DB-8F59-3EB3-CBFB-CF3F949A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A7CDEE-ED55-20C1-08A9-1209D7713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5D5F168-C823-BC87-8301-73A41B548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E00171-E790-7361-642A-EBFCF87A9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523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5547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EF637-D776-D798-166B-57662F4C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7B6D078-6B20-8C3C-FDB3-C5E9F18A9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9968DF3-AC6B-66C1-4167-FEE71CFF2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588E07-E41F-D95D-9CB1-621738FA8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903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704D-4534-F2E4-5F6A-9367D6C0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316672D-E760-5DB4-5698-FF48BFA24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3C8301B-30A8-E3AD-F1B7-7C2C1E5A0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DD3263-815D-DA35-C46A-8F9DB89B24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86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1FF3-BD95-A157-C3C0-BD779F97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6AA1241-1F29-C41F-8566-DDAE84981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7F28283-5023-6E7E-24D6-2D665A792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Датасет, включает финансовые показатели, которые многие профессионалы и эксперты в области инвестиций часто используют для оценки компаний. Эти данные отражают деятельность компаний, входящих в индекс S&amp;P 500 (Standard &amp; </a:t>
            </a:r>
            <a:r>
              <a:rPr lang="ru-RU" dirty="0" err="1"/>
              <a:t>Poor's</a:t>
            </a:r>
            <a:r>
              <a:rPr lang="ru-RU" dirty="0"/>
              <a:t> 500). S&amp;P 500 — это взвешенный по капитализации индекс, в который входят 500 крупнейших публичных компаний США (под «топ-500» подразумеваются компании с наибольшей рыночной капитализацией). </a:t>
            </a:r>
          </a:p>
          <a:p>
            <a:r>
              <a:rPr lang="ru-RU" dirty="0"/>
              <a:t>Индекс S&amp;P 500 полезен для изучения, поскольку он в целом отражает состояние всего фондового рынка США. Последний раз датасет обновлялся в июле 2020 года.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831E02-CF7D-EF99-42D8-3949E1311B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92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15347-A20A-D1D1-8E05-4626356A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489A28C-6BB3-953F-BFF2-852AEBE638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0A31F88-D74A-3A41-81EB-C5C566A08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записей: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505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Признаков: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14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Пропуски: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10 пропущенных ячеек (0.1%)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Price/Book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8 (1.6%) missing values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 данных: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Числовые (10 признаков) и текстовые / категориальные (4 признака)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A24A8B-476E-AB64-E3D0-E85FF63B3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0662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A2DFA-F79F-B266-0C52-2E81201EC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82E3986-FFC6-3DB7-37BD-C84C7EB9CF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7310F24-B68A-21BC-A956-47B2E3E62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Dividend Yield: The ratio of the annual dividends per share divided by the price per share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Earnings Per Share (EPS): A company’s profit divided by the number of shares of its stock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 Cap: The market value of a company’s shares (calculated as share price x number of shares)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EBITDA: A company’s earnings before interest, taxes, depreciation, and amortization; often used as a proxy for its profitability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to Sales (PS): A company’s market cap divided by its total sales or revenue over the past year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to Book (PB): A company’s price per share divided by its book value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317908A-08E1-0017-9568-7A07ECFBA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450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51D64-656B-3451-7C86-C179BAA10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D253018-8A73-7991-9CCC-DA37BCFD69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04CF9FD-9F74-3482-B440-9DB07627F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Dividend Yield: The ratio of the annual dividends per share divided by the price per share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Earnings Per Share (EPS): A company’s profit divided by the number of shares of its stock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 Cap: The market value of a company’s shares (calculated as share price x number of shares)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EBITDA: A company’s earnings before interest, taxes, depreciation, and amortization; often used as a proxy for its profitability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to Sales (PS): A company’s market cap divided by its total sales or revenue over the past year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to Book (PB): A company’s price per share divided by its book value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60FEA1-3C28-0BCD-12F0-5A63CA05D4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1607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29CFC-C45B-C495-7702-E1C2BD872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343BE4E-708A-0F06-EAB0-5A600A1583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113FB11-A7A4-2A5F-7FBD-55C1746242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F6C479-0891-90B7-349B-EFCCD16EB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942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A3C5B-88F3-EC81-1FA2-72E079EFB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B93D0FF-1575-8B7B-C20C-848F81B3C8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15FE6D9-63ED-E374-A7BA-A54849613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549333-1BD5-DA3B-13BC-3D2999CD7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835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CD3A2-764E-58B2-30A9-CA4128084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922EF25-4CE5-F914-CEC2-8720F798F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AF37C38-125B-CB1E-8B4A-7A009A05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Представим, что вы оцениваем стоимость зданий: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стоимость одного кирпича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стоимость всего здания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Одноэтажный дом из золотых кирпичей может иметь дорогие "акции", но небоскреб из обычных кирпичей будет стоить как компания намного дороже!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(AMZN):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Price = $1350, Market Cap = $685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млрд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Berkshire (BRK.B):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Price = $191, Market Cap = $261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млрд</a:t>
            </a:r>
          </a:p>
          <a:p>
            <a:r>
              <a:rPr lang="fr-F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(AAPL):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Price = $155, Market Cap = $809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млрд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 дешевле Amazon в 8.7 раз по цене акции, но дороже как компания!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C76327-D219-3C2E-2E64-028B1C78A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64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241A6-A9AE-3482-A2A4-3F087F2BA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40CFF3-F35C-23E5-9987-FB06585E1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57672-0C31-487B-A12A-D79F821D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B738D-8217-DAF8-F987-AC71E705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7E784-FE14-E56F-C442-2DDCA4F1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7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99166-5670-5893-770A-252FA01E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F209D6-509D-8E96-D441-7135BB64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5D0591-92EE-5CD5-6AD1-7378FA71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9E228-94B8-9B19-8C27-4589CC2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3AD02-683B-8521-8E6E-C88E1363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61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56E47B-1EAD-E7B7-356F-1A4474920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E1D7B9-38FA-D99F-FEBA-6B1EF1987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BBD86-707F-37B5-316B-ED0FCE48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DFACB6-8F9B-0604-9DBF-C685C7F7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11F52B-E7F6-5B3B-661C-713406C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72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27258-CC08-DE19-A0EA-FAA6F147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B2FDC-DB08-CCEE-FF54-A3E4DA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EA0D7-A9FC-3977-4051-CDE4114A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0FA89-6DC3-0077-BA54-584269A0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DD0870-039F-26FB-6A98-A5E33AAA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8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423B7-E8CF-2E67-E80A-D9D89C84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40622-1111-19D5-B852-6E96B5CD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C7D4D-34BE-E0E6-3249-A40ABF44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AB30A-E479-0F53-F521-BC134F85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06637-568D-A232-E07E-613F33C2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09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6CCA-98F3-D178-9B5D-276D62F7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36ACED-85FB-7872-5E65-3EEF16EC1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D74A56-50A5-B01C-0B82-53BBC7CA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A588A5-69A6-A8FC-7E30-F81C2464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E91732-57CF-E614-5E8F-E32E320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57FD1-B60D-93EC-AFDA-C1EBFE80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6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127F3-C6DD-F109-0ED8-49DD8807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EAC686-EE22-1AC8-73AF-1D5019A82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22D82-61F2-F285-21C1-F87FD5FB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374FAD-2668-DD12-20D9-373B54BC5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066974-0795-29DE-217F-1ECF5691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AC8F67-406E-16A4-2144-12F22EA1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991EFA-1F2B-670C-227F-C0E4BBA1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0DAB06-8A2D-7877-EA85-226636A6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15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40413-14C2-75A5-4BB4-2BD380C0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2A2553-5BDB-6698-4A0F-BE21AD38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59FF34-576A-05AD-34BC-EC5560F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3FC55E-96C1-9C3C-C252-C95B24A7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D009E0-14D3-0A63-1410-C2979EC4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83C792-C76E-AD3C-56DC-A89E7343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863E8C-669B-D990-1545-EC6BE1BE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C59A0-9A0B-F31F-2C04-32C79E82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7445F-1EE3-3BA4-525E-A9AB983E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FB574D-3ACB-DECD-0959-0BB4AD6FA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3828F4-B99C-7D15-1C09-CC44F94D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C7C23C-8FCD-CB6B-E03C-7617820C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D25B3F-49DF-75E5-0606-69A25CF4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7A87F-AA6B-972A-C8A7-89AEEA9D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E787D8-0C85-FD8B-1212-A8BCE0CBE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D25A22-D550-E255-5E26-A74DCE718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C3445B-4B88-7ED4-A3A5-9D6A36A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ECEADB-C772-CDE0-D5BF-23EB68D2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C895D8-D288-C153-86E2-BC911E20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61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B412E-B6CF-CAAD-C765-AE8D1A4A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639BB3-D5C7-5B5C-6C0A-5EACB55F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FC5AF-5B16-6A9D-020C-EB7381F46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1379-F0DD-49C7-A082-57D96BEFD0E7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E19DC8-F872-1A54-E4F8-4C7E5F10C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376988-E78E-5DFD-3AB1-98E623D87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76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6AF35-196E-6843-C8F1-9253673F857D}"/>
              </a:ext>
            </a:extLst>
          </p:cNvPr>
          <p:cNvSpPr txBox="1"/>
          <p:nvPr/>
        </p:nvSpPr>
        <p:spPr>
          <a:xfrm>
            <a:off x="5043947" y="1182444"/>
            <a:ext cx="714805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собрана, роли распределены</a:t>
            </a:r>
          </a:p>
          <a:p>
            <a:pPr marL="457200" indent="-457200">
              <a:buFont typeface="+mj-lt"/>
              <a:buAutoNum type="arabicPeriod"/>
            </a:pPr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Организован репозиторий проекта на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все участники клонировали репозиторий на локальные машины</a:t>
            </a: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Подготовлен общий план работ по проекту</a:t>
            </a:r>
          </a:p>
          <a:p>
            <a:pPr marL="457200" indent="-457200">
              <a:buFont typeface="+mj-lt"/>
              <a:buAutoNum type="arabicPeriod"/>
            </a:pPr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Организован </a:t>
            </a:r>
            <a:r>
              <a:rPr lang="ru-RU" sz="2000" b="1" dirty="0" err="1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таск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-трекинг на основе веб ресурса      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strive-app</a:t>
            </a:r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Подготовлен первичный анализ данных (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выборка разделена на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train/test,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построена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baseline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модель,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MSE, RMSE,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детерминации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99549-B1C3-8F64-BF9F-AA523C7E8AC9}"/>
              </a:ext>
            </a:extLst>
          </p:cNvPr>
          <p:cNvSpPr txBox="1"/>
          <p:nvPr/>
        </p:nvSpPr>
        <p:spPr>
          <a:xfrm>
            <a:off x="1887974" y="166781"/>
            <a:ext cx="7433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команды «Великолепная восьмерка» по кейсу 8 </a:t>
            </a:r>
          </a:p>
          <a:p>
            <a:pPr algn="ctr"/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1 этапа «Линейная Регрессия»</a:t>
            </a:r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C7EC32-35EB-DEEF-E085-3720D8D03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7" y="118244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50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45A35-E043-5941-38BE-3E4E54F5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1C40FB-55C2-61AD-2D59-B13E6B015192}"/>
              </a:ext>
            </a:extLst>
          </p:cNvPr>
          <p:cNvSpPr txBox="1"/>
          <p:nvPr/>
        </p:nvSpPr>
        <p:spPr>
          <a:xfrm>
            <a:off x="724829" y="226742"/>
            <a:ext cx="1106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D8AD84-BCDD-B74A-5519-C5338CCB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58" y="1053444"/>
            <a:ext cx="9497961" cy="4615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24C830-8744-5D89-ACC3-8DA630E817B6}"/>
              </a:ext>
            </a:extLst>
          </p:cNvPr>
          <p:cNvSpPr txBox="1"/>
          <p:nvPr/>
        </p:nvSpPr>
        <p:spPr>
          <a:xfrm>
            <a:off x="5749925" y="3429000"/>
            <a:ext cx="5901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чистые, пропусков минимальное количество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Есть как финансовые мультипликаторы, так и абсолютные показатели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Выбросы: компании типа Apple, Amazon, Google с капитализацией &gt; $500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47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43C6F-6FED-870A-C2F4-25EDE927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6BBAE4-8657-167B-C8CE-CCED43B84FA9}"/>
              </a:ext>
            </a:extLst>
          </p:cNvPr>
          <p:cNvSpPr txBox="1"/>
          <p:nvPr/>
        </p:nvSpPr>
        <p:spPr>
          <a:xfrm>
            <a:off x="968250" y="132081"/>
            <a:ext cx="997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76134C-5662-301A-015B-0A3500953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0" y="705619"/>
            <a:ext cx="11592560" cy="3304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75A69-740D-A048-A5FE-ECEB429E62A3}"/>
              </a:ext>
            </a:extLst>
          </p:cNvPr>
          <p:cNvSpPr txBox="1"/>
          <p:nvPr/>
        </p:nvSpPr>
        <p:spPr>
          <a:xfrm>
            <a:off x="386080" y="4122324"/>
            <a:ext cx="589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Price</a:t>
            </a:r>
            <a:r>
              <a:rPr lang="ru-RU" b="1" dirty="0"/>
              <a:t>: </a:t>
            </a:r>
            <a:r>
              <a:rPr lang="ru-RU" dirty="0"/>
              <a:t>цена 1 акции</a:t>
            </a:r>
          </a:p>
          <a:p>
            <a:r>
              <a:rPr lang="fr-FR" b="1" dirty="0"/>
              <a:t>Price</a:t>
            </a:r>
            <a:r>
              <a:rPr lang="ru-RU" b="1" dirty="0"/>
              <a:t>/</a:t>
            </a:r>
            <a:r>
              <a:rPr lang="fr-FR" b="1" dirty="0"/>
              <a:t>Earnings (PE)</a:t>
            </a:r>
            <a:r>
              <a:rPr lang="ru-RU" dirty="0"/>
              <a:t>: отношение цены 1 акции к прибыли      компании на 1 акцию</a:t>
            </a:r>
          </a:p>
          <a:p>
            <a:r>
              <a:rPr lang="fr-FR" b="1" dirty="0"/>
              <a:t>Dividend Yield</a:t>
            </a:r>
            <a:r>
              <a:rPr lang="ru-RU" dirty="0"/>
              <a:t>: соотношении размера годовых дивидендов на 1 акцию к цене 1 акции</a:t>
            </a:r>
          </a:p>
          <a:p>
            <a:r>
              <a:rPr lang="fr-FR" b="1" dirty="0"/>
              <a:t>Earnings</a:t>
            </a:r>
            <a:r>
              <a:rPr lang="ru-RU" b="1" dirty="0"/>
              <a:t>/</a:t>
            </a:r>
            <a:r>
              <a:rPr lang="fr-FR" b="1" dirty="0"/>
              <a:t>Share (EPS)</a:t>
            </a:r>
            <a:r>
              <a:rPr lang="ru-RU" dirty="0"/>
              <a:t>: Прибыль компании на 1 акцию</a:t>
            </a:r>
          </a:p>
          <a:p>
            <a:r>
              <a:rPr lang="en-US" b="1" dirty="0"/>
              <a:t>52 week high and low</a:t>
            </a:r>
            <a:r>
              <a:rPr lang="ru-RU" b="1" dirty="0"/>
              <a:t>: </a:t>
            </a:r>
            <a:r>
              <a:rPr lang="ru-RU" dirty="0"/>
              <a:t>Годовой максимум/минимум цены 1 акции компании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B4859-7F28-7F2D-F450-64D7AF07763A}"/>
              </a:ext>
            </a:extLst>
          </p:cNvPr>
          <p:cNvSpPr txBox="1"/>
          <p:nvPr/>
        </p:nvSpPr>
        <p:spPr>
          <a:xfrm>
            <a:off x="6563360" y="4122324"/>
            <a:ext cx="510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Market Cap</a:t>
            </a:r>
            <a:r>
              <a:rPr lang="ru-RU" b="1" dirty="0"/>
              <a:t>:  </a:t>
            </a:r>
            <a:r>
              <a:rPr lang="ru-RU" dirty="0"/>
              <a:t>рыночная капитализация (кол-во акций * стоимость 1 акции)</a:t>
            </a:r>
          </a:p>
          <a:p>
            <a:r>
              <a:rPr lang="fr-FR" b="1" dirty="0"/>
              <a:t>EBITDA</a:t>
            </a:r>
            <a:r>
              <a:rPr lang="ru-RU" b="1" dirty="0"/>
              <a:t>:</a:t>
            </a:r>
            <a:r>
              <a:rPr lang="ru-RU" dirty="0"/>
              <a:t> Доход компании (до вычета налогов, выплат по займам, учета амортизации и </a:t>
            </a:r>
            <a:r>
              <a:rPr lang="ru-RU" dirty="0" err="1"/>
              <a:t>тд</a:t>
            </a:r>
            <a:r>
              <a:rPr lang="ru-RU" dirty="0"/>
              <a:t> )</a:t>
            </a:r>
          </a:p>
          <a:p>
            <a:r>
              <a:rPr lang="fr-FR" b="1" dirty="0"/>
              <a:t>Price</a:t>
            </a:r>
            <a:r>
              <a:rPr lang="ru-RU" b="1" dirty="0"/>
              <a:t>/</a:t>
            </a:r>
            <a:r>
              <a:rPr lang="fr-FR" b="1" dirty="0"/>
              <a:t>Sales</a:t>
            </a:r>
            <a:r>
              <a:rPr lang="ru-RU" dirty="0"/>
              <a:t>: Капитализация поделенная на общий доход компании (выручку) за последний год</a:t>
            </a:r>
          </a:p>
          <a:p>
            <a:r>
              <a:rPr lang="fr-FR" b="1" dirty="0"/>
              <a:t>Price</a:t>
            </a:r>
            <a:r>
              <a:rPr lang="ru-RU" b="1" dirty="0"/>
              <a:t>/</a:t>
            </a:r>
            <a:r>
              <a:rPr lang="fr-FR" b="1" dirty="0"/>
              <a:t>Book</a:t>
            </a:r>
            <a:r>
              <a:rPr lang="ru-RU" dirty="0"/>
              <a:t>: соотношение стоимости компании на 1 акцию к ее балансовой стоимости</a:t>
            </a:r>
            <a:endParaRPr lang="fr-FR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9055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2C7AF-66FE-1E34-3F77-2635C5B69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17D000-C1A4-5CEB-4A8A-0AA725FDEE55}"/>
              </a:ext>
            </a:extLst>
          </p:cNvPr>
          <p:cNvSpPr txBox="1"/>
          <p:nvPr/>
        </p:nvSpPr>
        <p:spPr>
          <a:xfrm>
            <a:off x="968250" y="132081"/>
            <a:ext cx="9975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03F488-0520-57B6-2F8B-E917EBC16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050" y="799733"/>
            <a:ext cx="8278380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C022A-A106-5F79-8DC4-1467B5798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7EA579-3549-CF72-7BB5-7E70EE3DD998}"/>
              </a:ext>
            </a:extLst>
          </p:cNvPr>
          <p:cNvSpPr txBox="1"/>
          <p:nvPr/>
        </p:nvSpPr>
        <p:spPr>
          <a:xfrm>
            <a:off x="724829" y="226742"/>
            <a:ext cx="1106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A6581E-4D7C-4000-AB04-65724FEC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29" y="1565137"/>
            <a:ext cx="3229426" cy="47536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3DAA6A-45FF-B4C7-DF3B-540B35428376}"/>
              </a:ext>
            </a:extLst>
          </p:cNvPr>
          <p:cNvSpPr txBox="1"/>
          <p:nvPr/>
        </p:nvSpPr>
        <p:spPr>
          <a:xfrm>
            <a:off x="1182029" y="865162"/>
            <a:ext cx="1791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Пропуски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20E0A-3D29-D993-869D-F29BE380124A}"/>
              </a:ext>
            </a:extLst>
          </p:cNvPr>
          <p:cNvSpPr txBox="1"/>
          <p:nvPr/>
        </p:nvSpPr>
        <p:spPr>
          <a:xfrm>
            <a:off x="6701882" y="865162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Выбросы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E456B9-7EDA-440F-F8CC-765A7319F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925" y="1565137"/>
            <a:ext cx="7628631" cy="475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83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C18AC-CC97-27D3-3661-065D65E0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8E4003-9F1C-EBD5-1D61-92A6B17BD9D1}"/>
              </a:ext>
            </a:extLst>
          </p:cNvPr>
          <p:cNvSpPr txBox="1"/>
          <p:nvPr/>
        </p:nvSpPr>
        <p:spPr>
          <a:xfrm>
            <a:off x="1268911" y="172721"/>
            <a:ext cx="965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числовых признаков для модели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Features)</a:t>
            </a:r>
            <a:endParaRPr lang="ru-RU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C656A-8597-4FD8-F6A6-51191FA54FFF}"/>
              </a:ext>
            </a:extLst>
          </p:cNvPr>
          <p:cNvSpPr txBox="1"/>
          <p:nvPr/>
        </p:nvSpPr>
        <p:spPr>
          <a:xfrm>
            <a:off x="386366" y="1285964"/>
            <a:ext cx="501761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Есть отрицательные значения (убыточные компании)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Также есть отрицательные значения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EBITDA: В основном положительные, но есть отрицательные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Price/Sales и Price/Book: Сильный разброс значений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4D5460F-8B07-45BD-EDE3-0F28FE9A6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480" y="1285964"/>
            <a:ext cx="7035174" cy="4822356"/>
          </a:xfrm>
          <a:prstGeom prst="rect">
            <a:avLst/>
          </a:prstGeom>
        </p:spPr>
      </p:pic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CF06237E-E26D-15D1-255C-7CDB26F7BCF0}"/>
              </a:ext>
            </a:extLst>
          </p:cNvPr>
          <p:cNvSpPr/>
          <p:nvPr/>
        </p:nvSpPr>
        <p:spPr>
          <a:xfrm rot="12214371">
            <a:off x="7911501" y="2960866"/>
            <a:ext cx="467027" cy="18690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87B5E041-0ED5-D0FC-F2B1-872E302CE60B}"/>
              </a:ext>
            </a:extLst>
          </p:cNvPr>
          <p:cNvSpPr/>
          <p:nvPr/>
        </p:nvSpPr>
        <p:spPr>
          <a:xfrm rot="12214371">
            <a:off x="10689573" y="2960865"/>
            <a:ext cx="467027" cy="18690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A0DA91F-507C-2294-86C1-D2CE8A7C8903}"/>
              </a:ext>
            </a:extLst>
          </p:cNvPr>
          <p:cNvSpPr/>
          <p:nvPr/>
        </p:nvSpPr>
        <p:spPr>
          <a:xfrm rot="18409368">
            <a:off x="8551011" y="5124945"/>
            <a:ext cx="467027" cy="186905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D121A1B7-933A-0E56-C6C0-C7DF54C3D074}"/>
              </a:ext>
            </a:extLst>
          </p:cNvPr>
          <p:cNvSpPr/>
          <p:nvPr/>
        </p:nvSpPr>
        <p:spPr>
          <a:xfrm>
            <a:off x="11297920" y="4358640"/>
            <a:ext cx="507714" cy="156464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C93443-DB88-78D8-E75F-25856279CBB9}"/>
              </a:ext>
            </a:extLst>
          </p:cNvPr>
          <p:cNvSpPr txBox="1"/>
          <p:nvPr/>
        </p:nvSpPr>
        <p:spPr>
          <a:xfrm>
            <a:off x="493576" y="6174743"/>
            <a:ext cx="8505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</a:t>
            </a:r>
            <a:r>
              <a:rPr lang="fr-FR" dirty="0"/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Доходность для инвесторов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672002-BCCF-28A6-97AF-7000DD9AC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8552" y="4065711"/>
            <a:ext cx="235300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6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DFF97-9CBA-F355-CEF2-5B85652D6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8AE50B-226A-CD65-0A1C-A87831DD807E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целевой переменной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81D6-1CCB-10A9-49D9-A602D7F7596B}"/>
              </a:ext>
            </a:extLst>
          </p:cNvPr>
          <p:cNvSpPr txBox="1"/>
          <p:nvPr/>
        </p:nvSpPr>
        <p:spPr>
          <a:xfrm>
            <a:off x="528643" y="1269148"/>
            <a:ext cx="112109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Целевой переменной является </a:t>
            </a:r>
            <a:r>
              <a:rPr lang="ru-RU" sz="24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ru-RU" sz="2400" b="1" u="sng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(рыночная капитализация)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прямой оценкой стоимости компании рынком, а предсказание этой стоимости является задачей нашего кейса (в отличие от поля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цены за 1 акцию компании). </a:t>
            </a:r>
          </a:p>
          <a:p>
            <a:pPr marL="914400" lvl="1" indent="-45720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зависит от искусственных факторов: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Дробление акций: Компания может поделить акции 1:10, </a:t>
            </a:r>
          </a:p>
          <a:p>
            <a:pPr lvl="2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и цена упадет в 10 раз, но стоимость компании не изменится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выпущенных акций: Компания сама решает, сколько акций выпустить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Обратный выкуп акций: Уменьшают количество акций, увеличивая цену, но не меняя капитализацию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7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9BD-9C38-35C5-3FD5-88FCBF0E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736269-6A92-F116-A82A-EAAB51C3C8F6}"/>
              </a:ext>
            </a:extLst>
          </p:cNvPr>
          <p:cNvSpPr txBox="1"/>
          <p:nvPr/>
        </p:nvSpPr>
        <p:spPr>
          <a:xfrm>
            <a:off x="1349829" y="141974"/>
            <a:ext cx="1062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регрессия: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07B0AF-207D-D814-4E7D-4B32F48FB2EB}"/>
              </a:ext>
            </a:extLst>
          </p:cNvPr>
          <p:cNvSpPr txBox="1"/>
          <p:nvPr/>
        </p:nvSpPr>
        <p:spPr>
          <a:xfrm>
            <a:off x="1502230" y="732085"/>
            <a:ext cx="91875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Анализ целевой переменной (Market </a:t>
            </a:r>
            <a:r>
              <a:rPr lang="ru-RU" b="1" dirty="0" err="1"/>
              <a:t>Cap</a:t>
            </a:r>
            <a:r>
              <a:rPr lang="ru-RU" b="1" dirty="0"/>
              <a:t>). </a:t>
            </a:r>
            <a:endParaRPr lang="ru-RU" dirty="0"/>
          </a:p>
          <a:p>
            <a:r>
              <a:rPr lang="ru-RU" dirty="0"/>
              <a:t>Распределение рыночной капитализации компаний S&amp;P 500</a:t>
            </a:r>
          </a:p>
          <a:p>
            <a:endParaRPr lang="ru-RU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4A803D-0263-781B-1DC7-20D5961D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" y="1450644"/>
            <a:ext cx="9060011" cy="48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8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4A48C-4998-F4D0-5D1F-CB19022EF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5FC6D8-E9E6-9FE3-1C1A-5593FB92805B}"/>
              </a:ext>
            </a:extLst>
          </p:cNvPr>
          <p:cNvSpPr txBox="1"/>
          <p:nvPr/>
        </p:nvSpPr>
        <p:spPr>
          <a:xfrm>
            <a:off x="1349829" y="141974"/>
            <a:ext cx="1062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регрессия: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по секторам экономики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B4ACBB-7E7E-258D-70E5-28AEA6FC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86" y="1047425"/>
            <a:ext cx="11023600" cy="507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9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2292-7B34-4480-FC5D-54C0F040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C02406-BC09-01F1-626A-88676973451B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Корреляционный 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0C35-DCF8-6B93-E9C6-DF87DC29491C}"/>
              </a:ext>
            </a:extLst>
          </p:cNvPr>
          <p:cNvSpPr txBox="1"/>
          <p:nvPr/>
        </p:nvSpPr>
        <p:spPr>
          <a:xfrm>
            <a:off x="302303" y="1228980"/>
            <a:ext cx="579222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Сильные корреляции (&gt; |0.7|):</a:t>
            </a:r>
          </a:p>
          <a:p>
            <a:endParaRPr lang="ru-RU" dirty="0"/>
          </a:p>
          <a:p>
            <a:r>
              <a:rPr lang="fr-FR" u="sng" dirty="0"/>
              <a:t>Market Cap</a:t>
            </a:r>
            <a:r>
              <a:rPr lang="ru-RU" u="sng" dirty="0"/>
              <a:t>  </a:t>
            </a:r>
            <a:r>
              <a:rPr lang="en-US" u="sng" dirty="0"/>
              <a:t>&lt;</a:t>
            </a:r>
            <a:r>
              <a:rPr lang="ru-RU" u="sng" dirty="0"/>
              <a:t>-</a:t>
            </a:r>
            <a:r>
              <a:rPr lang="en-US" u="sng" dirty="0"/>
              <a:t>&gt;</a:t>
            </a:r>
            <a:r>
              <a:rPr lang="ru-RU" u="sng" dirty="0"/>
              <a:t> </a:t>
            </a:r>
            <a:r>
              <a:rPr lang="fr-FR" u="sng" dirty="0"/>
              <a:t> EBITDA:  0.77</a:t>
            </a:r>
            <a:endParaRPr lang="ru-RU" u="sng" dirty="0"/>
          </a:p>
          <a:p>
            <a:r>
              <a:rPr lang="ru-RU" dirty="0"/>
              <a:t>Компании с большей операционной прибылью (EBITDA) </a:t>
            </a:r>
          </a:p>
          <a:p>
            <a:r>
              <a:rPr lang="ru-RU" dirty="0"/>
              <a:t>имеют большую капитализацию</a:t>
            </a:r>
          </a:p>
          <a:p>
            <a:endParaRPr lang="fr-FR" dirty="0"/>
          </a:p>
          <a:p>
            <a:r>
              <a:rPr lang="fr-FR" u="sng" dirty="0"/>
              <a:t>Price &lt;-&gt; Earnings/Share:            0.59</a:t>
            </a:r>
            <a:endParaRPr lang="ru-RU" u="sng" dirty="0"/>
          </a:p>
          <a:p>
            <a:r>
              <a:rPr lang="ru-RU" dirty="0"/>
              <a:t>Цена акции зависит от прибыли на акцию</a:t>
            </a:r>
          </a:p>
          <a:p>
            <a:endParaRPr lang="ru-RU" u="sng" dirty="0"/>
          </a:p>
          <a:p>
            <a:r>
              <a:rPr lang="ru-RU" u="sng" dirty="0"/>
              <a:t>52 </a:t>
            </a:r>
            <a:r>
              <a:rPr lang="en-US" u="sng" dirty="0"/>
              <a:t>weeks &lt;-&gt; </a:t>
            </a:r>
            <a:r>
              <a:rPr lang="fr-FR" u="sng" dirty="0"/>
              <a:t>Earnings/Share:  0.59</a:t>
            </a:r>
            <a:endParaRPr lang="ru-RU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Компании с высокой прибылью на акцию имеют </a:t>
            </a:r>
          </a:p>
          <a:p>
            <a:r>
              <a:rPr lang="ru-RU" dirty="0"/>
              <a:t>более высокие исторические максимумы и</a:t>
            </a:r>
          </a:p>
          <a:p>
            <a:r>
              <a:rPr lang="ru-RU" dirty="0"/>
              <a:t>минимумы  цен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Отражают историческую волатильность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Показывают настроения инвесторов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8CC065-A068-9FDA-EC05-13E71A555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27306"/>
            <a:ext cx="5557520" cy="512109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E8D38B-3FB6-728E-894D-A922BBD9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" y="5521324"/>
            <a:ext cx="3875670" cy="120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FC760-4EA4-FAD7-4221-D4B0032B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4ECB9F-BD68-1904-8356-5705D03A4657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Корреляционный анализ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AB08E1-35CD-B501-59A4-AE59C81DFC33}"/>
              </a:ext>
            </a:extLst>
          </p:cNvPr>
          <p:cNvSpPr txBox="1"/>
          <p:nvPr/>
        </p:nvSpPr>
        <p:spPr>
          <a:xfrm>
            <a:off x="302303" y="1228980"/>
            <a:ext cx="56416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Корреляции с  целевой переменной (</a:t>
            </a:r>
            <a:r>
              <a:rPr lang="fr-FR" b="1" dirty="0"/>
              <a:t>Market Cap):</a:t>
            </a:r>
            <a:endParaRPr lang="ru-RU" b="1" dirty="0"/>
          </a:p>
          <a:p>
            <a:endParaRPr lang="fr-FR" dirty="0"/>
          </a:p>
          <a:p>
            <a:r>
              <a:rPr lang="ru-RU" dirty="0"/>
              <a:t>Наибольшая корреляция с </a:t>
            </a:r>
            <a:r>
              <a:rPr lang="fr-FR" dirty="0"/>
              <a:t>EBITDA (0.7</a:t>
            </a:r>
            <a:r>
              <a:rPr lang="ru-RU" dirty="0"/>
              <a:t>7</a:t>
            </a:r>
            <a:r>
              <a:rPr lang="fr-FR" dirty="0"/>
              <a:t>)</a:t>
            </a:r>
          </a:p>
          <a:p>
            <a:r>
              <a:rPr lang="ru-RU" dirty="0"/>
              <a:t>Умеренная с </a:t>
            </a:r>
            <a:r>
              <a:rPr lang="fr-FR" dirty="0"/>
              <a:t>Price (0.4</a:t>
            </a:r>
            <a:r>
              <a:rPr lang="ru-RU" dirty="0"/>
              <a:t>1</a:t>
            </a:r>
            <a:r>
              <a:rPr lang="fr-FR" dirty="0"/>
              <a:t>) </a:t>
            </a:r>
            <a:r>
              <a:rPr lang="ru-RU" dirty="0"/>
              <a:t>и 52 </a:t>
            </a:r>
            <a:r>
              <a:rPr lang="en-US" dirty="0"/>
              <a:t>weeks</a:t>
            </a:r>
            <a:r>
              <a:rPr lang="ru-RU" dirty="0"/>
              <a:t> (0.4)</a:t>
            </a:r>
            <a:r>
              <a:rPr lang="fr-FR" dirty="0"/>
              <a:t> </a:t>
            </a:r>
            <a:endParaRPr lang="ru-RU" dirty="0"/>
          </a:p>
          <a:p>
            <a:endParaRPr lang="ru-RU" dirty="0"/>
          </a:p>
          <a:p>
            <a:pPr algn="ctr"/>
            <a:r>
              <a:rPr lang="ru-RU" b="1" dirty="0"/>
              <a:t>ВЫВОД:</a:t>
            </a:r>
          </a:p>
          <a:p>
            <a:endParaRPr lang="ru-RU" dirty="0"/>
          </a:p>
          <a:p>
            <a:r>
              <a:rPr lang="ru-RU" b="1" dirty="0"/>
              <a:t>EBITDA</a:t>
            </a:r>
            <a:r>
              <a:rPr lang="ru-RU" dirty="0"/>
              <a:t> - самый важный признак для прогнозирования </a:t>
            </a:r>
          </a:p>
          <a:p>
            <a:r>
              <a:rPr lang="ru-RU" dirty="0"/>
              <a:t>капитализации (Market </a:t>
            </a:r>
            <a:r>
              <a:rPr lang="ru-RU" dirty="0" err="1"/>
              <a:t>Cap</a:t>
            </a:r>
            <a:r>
              <a:rPr lang="ru-RU" dirty="0"/>
              <a:t>)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1BDF4D-6415-747E-67E0-2B49B5CCE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27306"/>
            <a:ext cx="5557520" cy="51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3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C90E8-7170-61F5-B0C7-5FEDB4B20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4FB9552-FBD3-B34C-8B4C-0626BBE4AB72}"/>
              </a:ext>
            </a:extLst>
          </p:cNvPr>
          <p:cNvSpPr txBox="1"/>
          <p:nvPr/>
        </p:nvSpPr>
        <p:spPr>
          <a:xfrm>
            <a:off x="3702405" y="324465"/>
            <a:ext cx="494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Состав участников команды 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распределение ролей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DC3A098-A39C-3C1B-C71B-59E7DB1A3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49"/>
          <a:stretch>
            <a:fillRect/>
          </a:stretch>
        </p:blipFill>
        <p:spPr>
          <a:xfrm>
            <a:off x="552184" y="1818969"/>
            <a:ext cx="2570577" cy="35348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701E00-E254-250C-413C-054F3FCC8D75}"/>
              </a:ext>
            </a:extLst>
          </p:cNvPr>
          <p:cNvSpPr txBox="1"/>
          <p:nvPr/>
        </p:nvSpPr>
        <p:spPr>
          <a:xfrm>
            <a:off x="3238601" y="1808315"/>
            <a:ext cx="2407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Manager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28683-0D48-7DAC-A286-2146B3600F58}"/>
              </a:ext>
            </a:extLst>
          </p:cNvPr>
          <p:cNvSpPr txBox="1"/>
          <p:nvPr/>
        </p:nvSpPr>
        <p:spPr>
          <a:xfrm>
            <a:off x="3336135" y="255350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Пудов Александр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4444CC-5C8D-B98F-871B-3C68862A7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24"/>
          <a:stretch>
            <a:fillRect/>
          </a:stretch>
        </p:blipFill>
        <p:spPr>
          <a:xfrm>
            <a:off x="6744929" y="1858184"/>
            <a:ext cx="2750267" cy="3495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602E39-A05F-2625-D092-29C6D0BDBC56}"/>
              </a:ext>
            </a:extLst>
          </p:cNvPr>
          <p:cNvSpPr txBox="1"/>
          <p:nvPr/>
        </p:nvSpPr>
        <p:spPr>
          <a:xfrm>
            <a:off x="9752120" y="1808314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DF0FA-6520-F438-0114-D027556B7E17}"/>
              </a:ext>
            </a:extLst>
          </p:cNvPr>
          <p:cNvSpPr txBox="1"/>
          <p:nvPr/>
        </p:nvSpPr>
        <p:spPr>
          <a:xfrm>
            <a:off x="9752120" y="255350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Владимир Зайцев</a:t>
            </a:r>
          </a:p>
        </p:txBody>
      </p:sp>
    </p:spTree>
    <p:extLst>
      <p:ext uri="{BB962C8B-B14F-4D97-AF65-F5344CB8AC3E}">
        <p14:creationId xmlns:p14="http://schemas.microsoft.com/office/powerpoint/2010/main" val="251045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0165E-28BC-DBB8-60EC-8942C15E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736C19-9584-280E-9583-A7D752D0C2E7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Отбор признаков для построения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baseline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BB6AA-96B5-FDDD-0DAE-E5BB0D770BE7}"/>
              </a:ext>
            </a:extLst>
          </p:cNvPr>
          <p:cNvSpPr txBox="1"/>
          <p:nvPr/>
        </p:nvSpPr>
        <p:spPr>
          <a:xfrm>
            <a:off x="680225" y="1218345"/>
            <a:ext cx="5929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 Целевая переменная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Cap</a:t>
            </a:r>
            <a:endParaRPr lang="ru-RU" sz="28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A2D65-6274-0185-82B5-5A561ADDA1AE}"/>
              </a:ext>
            </a:extLst>
          </p:cNvPr>
          <p:cNvSpPr txBox="1"/>
          <p:nvPr/>
        </p:nvSpPr>
        <p:spPr>
          <a:xfrm>
            <a:off x="680225" y="2012796"/>
            <a:ext cx="1076092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Признак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Market Cap /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акций</a:t>
            </a:r>
          </a:p>
          <a:p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модель узнает Price, она может "схитрить":</a:t>
            </a:r>
          </a:p>
          <a:p>
            <a:pPr latinLnBrk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Предполагаемая стоимость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Price × (среднее количество акций), </a:t>
            </a:r>
          </a:p>
          <a:p>
            <a:pPr latinLnBrk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Т.О. модель будет учится просто на математической формуле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atinLnBrk="1"/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latinLnBrk="1">
              <a:buFont typeface="Symbol" panose="05050102010706020507" pitchFamily="18" charset="2"/>
              <a:buChar char="Þ"/>
            </a:pPr>
            <a:r>
              <a:rPr lang="ru-RU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Удаляем из </a:t>
            </a:r>
            <a:r>
              <a:rPr lang="ru-RU" sz="2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датафрейма</a:t>
            </a:r>
            <a:r>
              <a:rPr lang="ru-RU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</a:t>
            </a:r>
            <a:r>
              <a:rPr lang="ru-RU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все связанные мультипликаторы</a:t>
            </a:r>
          </a:p>
          <a:p>
            <a:pPr latinLnBrk="1"/>
            <a:endParaRPr lang="ru-RU" dirty="0"/>
          </a:p>
          <a:p>
            <a:pPr algn="ctr" latinLnBrk="1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'Price', 'Price/Earnings', 'Price/Sales', 'Price/Book’</a:t>
            </a:r>
          </a:p>
          <a:p>
            <a:pPr algn="ctr" latinLnBrk="1"/>
            <a:endParaRPr 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latinLnBrk="1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таким образом решаем проблему с пропусками данных</a:t>
            </a:r>
          </a:p>
        </p:txBody>
      </p:sp>
    </p:spTree>
    <p:extLst>
      <p:ext uri="{BB962C8B-B14F-4D97-AF65-F5344CB8AC3E}">
        <p14:creationId xmlns:p14="http://schemas.microsoft.com/office/powerpoint/2010/main" val="2691375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E13CA8-DD30-E1D9-5760-10ADB95D0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3ED8E8-CCA7-A803-8C6C-5F7A36516514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Отбор признаков для построения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baseline 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F656E3-9FD7-EE49-7755-48B3DAF8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17" y="1851331"/>
            <a:ext cx="7792537" cy="29436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87864B-D9FC-1822-AEC4-9FF0452FEA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824"/>
          <a:stretch>
            <a:fillRect/>
          </a:stretch>
        </p:blipFill>
        <p:spPr>
          <a:xfrm>
            <a:off x="2065917" y="5510500"/>
            <a:ext cx="5382376" cy="1036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25F05C-6B44-909F-EA47-65B039434A88}"/>
              </a:ext>
            </a:extLst>
          </p:cNvPr>
          <p:cNvSpPr txBox="1"/>
          <p:nvPr/>
        </p:nvSpPr>
        <p:spPr>
          <a:xfrm>
            <a:off x="2065917" y="1231954"/>
            <a:ext cx="346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Числовые признаки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556F18-5860-F18A-CD18-1775FDB99B62}"/>
              </a:ext>
            </a:extLst>
          </p:cNvPr>
          <p:cNvSpPr txBox="1"/>
          <p:nvPr/>
        </p:nvSpPr>
        <p:spPr>
          <a:xfrm>
            <a:off x="2027454" y="4921901"/>
            <a:ext cx="4553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Категориальные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2769239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BCD615-4F30-F40B-07A4-E9C5D6123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6A272B-30D1-8B90-BE21-BB103623DFC9}"/>
              </a:ext>
            </a:extLst>
          </p:cNvPr>
          <p:cNvSpPr txBox="1"/>
          <p:nvPr/>
        </p:nvSpPr>
        <p:spPr>
          <a:xfrm>
            <a:off x="925286" y="304801"/>
            <a:ext cx="104176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ru-RU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 обработки 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Выбросов по признакам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ABFF93-0149-A01D-D634-F1AFDBE00E0F}"/>
              </a:ext>
            </a:extLst>
          </p:cNvPr>
          <p:cNvSpPr txBox="1"/>
          <p:nvPr/>
        </p:nvSpPr>
        <p:spPr>
          <a:xfrm>
            <a:off x="2440212" y="2072640"/>
            <a:ext cx="7123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ТЕКУЩЕЕ РЕШЕНИЕ  - </a:t>
            </a:r>
          </a:p>
          <a:p>
            <a:r>
              <a:rPr lang="ru-RU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НИЧЕГО НЕ ДЕЛАЕМ С ВЫБРОСАМИ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1E1B1-69D2-088A-FE72-A1233F41D8D5}"/>
              </a:ext>
            </a:extLst>
          </p:cNvPr>
          <p:cNvSpPr txBox="1"/>
          <p:nvPr/>
        </p:nvSpPr>
        <p:spPr>
          <a:xfrm>
            <a:off x="1380222" y="3429000"/>
            <a:ext cx="94315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цифры в датасете – это крупные компании,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это ценная рыночная информация.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этапе построения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принято решение их не трогать,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дальнейших этапах проекта возможно внесем корректировки и,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 попробуем логарифмировать, либо ограничивать выбросы.</a:t>
            </a:r>
          </a:p>
        </p:txBody>
      </p:sp>
    </p:spTree>
    <p:extLst>
      <p:ext uri="{BB962C8B-B14F-4D97-AF65-F5344CB8AC3E}">
        <p14:creationId xmlns:p14="http://schemas.microsoft.com/office/powerpoint/2010/main" val="4013519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222E7A-FF60-10A2-4FAD-3EEF5989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D1F30E3-AFD3-49E5-1141-37E976AF7909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делаем с категориальным признаком?</a:t>
            </a: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4876987-07F9-0F96-F32B-2CF0D9500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33575"/>
              </p:ext>
            </p:extLst>
          </p:nvPr>
        </p:nvGraphicFramePr>
        <p:xfrm>
          <a:off x="629920" y="1135798"/>
          <a:ext cx="11145520" cy="5529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880">
                  <a:extLst>
                    <a:ext uri="{9D8B030D-6E8A-4147-A177-3AD203B41FA5}">
                      <a16:colId xmlns:a16="http://schemas.microsoft.com/office/drawing/2014/main" val="987081644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3431233979"/>
                    </a:ext>
                  </a:extLst>
                </a:gridCol>
                <a:gridCol w="4531360">
                  <a:extLst>
                    <a:ext uri="{9D8B030D-6E8A-4147-A177-3AD203B41FA5}">
                      <a16:colId xmlns:a16="http://schemas.microsoft.com/office/drawing/2014/main" val="3169655554"/>
                    </a:ext>
                  </a:extLst>
                </a:gridCol>
              </a:tblGrid>
              <a:tr h="63017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Аспект работы подхода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LABEL ENCODING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ONE-HOT ENCODING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250663"/>
                  </a:ext>
                </a:extLst>
              </a:tr>
              <a:tr h="967071">
                <a:tc>
                  <a:txBody>
                    <a:bodyPr/>
                    <a:lstStyle/>
                    <a:p>
                      <a:pPr algn="ctr"/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Принцип работы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Присваивает каждой категории уникальное число: Technology=0, </a:t>
                      </a:r>
                    </a:p>
                    <a:p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Healthcare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=1,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Financials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=2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Создает бинарные столбцы для каждой категории: [1,0,0], [0,1,0], [0,0,1]</a:t>
                      </a:r>
                      <a:endParaRPr lang="ru-RU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968571"/>
                  </a:ext>
                </a:extLst>
              </a:tr>
              <a:tr h="6301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Подходит для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Tree-based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модели (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Random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Forest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b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Естественно упорядоченные категории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 Все типы моделей</a:t>
                      </a:r>
                      <a:br>
                        <a:rPr lang="ru-RU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 Линейные модели</a:t>
                      </a:r>
                      <a:br>
                        <a:rPr lang="ru-RU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Номинальные категории</a:t>
                      </a:r>
                      <a:endParaRPr lang="ru-RU" sz="1800" b="0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337872"/>
                  </a:ext>
                </a:extLst>
              </a:tr>
              <a:tr h="6301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Проблемы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Создает ложные порядковые отношения: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Модель думает: 0 &lt; 1 &lt; 2</a:t>
                      </a:r>
                    </a:p>
                    <a:p>
                      <a:pPr marL="285750" indent="-2857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ru-RU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Искажает результаты линейных моделей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Увеличивает размерность данных</a:t>
                      </a:r>
                      <a:br>
                        <a:rPr lang="ru-RU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Может потребовать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drop_first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=True,</a:t>
                      </a:r>
                    </a:p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Для избежания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мультиколлинеарности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443528"/>
                  </a:ext>
                </a:extLst>
              </a:tr>
              <a:tr h="6301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Размерность данных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увеличивает размерность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Увеличивает количество признаков </a:t>
                      </a:r>
                    </a:p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(k-1 с </a:t>
                      </a:r>
                      <a:r>
                        <a:rPr lang="ru-RU" sz="18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drop_first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0930"/>
                  </a:ext>
                </a:extLst>
              </a:tr>
              <a:tr h="63017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Мультиколлинеарность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Не создает проблем</a:t>
                      </a:r>
                      <a:endParaRPr lang="ru-RU" sz="1800" b="1" i="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Может создать </a:t>
                      </a:r>
                      <a:r>
                        <a:rPr lang="ru-RU" sz="1800" b="1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мультиколлинеарность</a:t>
                      </a:r>
                      <a:r>
                        <a:rPr lang="ru-RU" sz="18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решается через удаление 1 столбца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604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73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08484-178F-512E-D91F-6DC38AA6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CF401D-2C25-4E87-B5AF-B31B8136CA06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делаем с категориальным признаком?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81946B-B91C-4F69-7E80-7744194DA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01" y="2328296"/>
            <a:ext cx="9526329" cy="17814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A572E-3320-86AF-B8AF-D4CE8EE3CA53}"/>
              </a:ext>
            </a:extLst>
          </p:cNvPr>
          <p:cNvSpPr txBox="1"/>
          <p:nvPr/>
        </p:nvSpPr>
        <p:spPr>
          <a:xfrm>
            <a:off x="1128601" y="1605280"/>
            <a:ext cx="972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ONE-HOT-ENCODING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 удалением первого, для избежания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14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BDCF4-8F04-AE3F-07AB-D5D260198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7D32E0-31DD-F6A3-A07A-9FC975C60590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Итоговый </a:t>
            </a:r>
            <a:r>
              <a:rPr lang="ru-RU" sz="2400" b="1" dirty="0" err="1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модели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D0634D-33F2-588E-43A6-BA267523F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1442260"/>
            <a:ext cx="10657840" cy="47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40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40F0A-66EB-5AB4-DD09-2FBA53608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5E5C70-E61D-9FAE-3708-F4DA8FE54AA4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числовых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879738-E80E-4686-5CFC-4D761B2B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64" y="1431112"/>
            <a:ext cx="11002911" cy="2553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A79B06-0723-56A6-823E-8BF9B802C2B3}"/>
              </a:ext>
            </a:extLst>
          </p:cNvPr>
          <p:cNvSpPr txBox="1"/>
          <p:nvPr/>
        </p:nvSpPr>
        <p:spPr>
          <a:xfrm>
            <a:off x="754564" y="4145280"/>
            <a:ext cx="4363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Проблема: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миллионы долларов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Dividend Yield: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доли процентов (0.01-0.15)</a:t>
            </a:r>
          </a:p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Earnings/Share: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десятки долларов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7E278-F9F6-D614-AE19-DB3B2D2E91AE}"/>
              </a:ext>
            </a:extLst>
          </p:cNvPr>
          <p:cNvSpPr txBox="1"/>
          <p:nvPr/>
        </p:nvSpPr>
        <p:spPr>
          <a:xfrm>
            <a:off x="6096000" y="4145280"/>
            <a:ext cx="31622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Решение: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исопльзуем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E761F2-BBC5-BD2F-3EA4-8FAEF6957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639" y="4708961"/>
            <a:ext cx="6489361" cy="17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15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D1BD8-1BB0-7FF9-24E3-B31AC9162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080ECB-9A6D-7C72-82AC-B2843E1764EE}"/>
              </a:ext>
            </a:extLst>
          </p:cNvPr>
          <p:cNvSpPr txBox="1"/>
          <p:nvPr/>
        </p:nvSpPr>
        <p:spPr>
          <a:xfrm>
            <a:off x="925286" y="304801"/>
            <a:ext cx="1041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 1: Линейная регрессия. Первичный анализ данных (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числовых признаков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ED430E-F1C7-E073-3941-EBFEC248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1532255"/>
            <a:ext cx="11325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69C21-4503-99FE-9747-E16B316DD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4B16E74-C31A-DCC1-5E47-55CDB8052E4F}"/>
              </a:ext>
            </a:extLst>
          </p:cNvPr>
          <p:cNvSpPr txBox="1"/>
          <p:nvPr/>
        </p:nvSpPr>
        <p:spPr>
          <a:xfrm>
            <a:off x="3702405" y="324465"/>
            <a:ext cx="494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Состав участников команды 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распределение ролей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7D8C55-AFAF-4349-22F7-7C52523F9016}"/>
              </a:ext>
            </a:extLst>
          </p:cNvPr>
          <p:cNvSpPr txBox="1"/>
          <p:nvPr/>
        </p:nvSpPr>
        <p:spPr>
          <a:xfrm>
            <a:off x="3346753" y="1808315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58E86A-45A6-F3EC-B17D-BB84E99F4636}"/>
              </a:ext>
            </a:extLst>
          </p:cNvPr>
          <p:cNvSpPr txBox="1"/>
          <p:nvPr/>
        </p:nvSpPr>
        <p:spPr>
          <a:xfrm>
            <a:off x="3346753" y="255350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Виктория Громова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48447-CADE-3A74-0784-75CEEE976365}"/>
              </a:ext>
            </a:extLst>
          </p:cNvPr>
          <p:cNvSpPr txBox="1"/>
          <p:nvPr/>
        </p:nvSpPr>
        <p:spPr>
          <a:xfrm>
            <a:off x="9860272" y="1905531"/>
            <a:ext cx="18876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C84A-321D-BA5C-CB41-B2162499C5DB}"/>
              </a:ext>
            </a:extLst>
          </p:cNvPr>
          <p:cNvSpPr txBox="1"/>
          <p:nvPr/>
        </p:nvSpPr>
        <p:spPr>
          <a:xfrm>
            <a:off x="9698023" y="2558808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Александр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Филипов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575B1C-674B-03CA-6F25-0B585668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38" y="1905531"/>
            <a:ext cx="2890398" cy="29909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1B4DA9-06F6-BCC8-0AD0-8A7C84E3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68" y="1905531"/>
            <a:ext cx="3076772" cy="31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5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7062-F1A9-4ED9-F979-C48C4CF9E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93DACE-1A42-C2BD-2814-EABFADB6D8DB}"/>
              </a:ext>
            </a:extLst>
          </p:cNvPr>
          <p:cNvSpPr txBox="1"/>
          <p:nvPr/>
        </p:nvSpPr>
        <p:spPr>
          <a:xfrm>
            <a:off x="3702405" y="324465"/>
            <a:ext cx="494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Состав участников команды </a:t>
            </a:r>
          </a:p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распределение ролей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7DA79-9B69-64FD-4D3B-89B731556D9E}"/>
              </a:ext>
            </a:extLst>
          </p:cNvPr>
          <p:cNvSpPr txBox="1"/>
          <p:nvPr/>
        </p:nvSpPr>
        <p:spPr>
          <a:xfrm>
            <a:off x="3575066" y="1808315"/>
            <a:ext cx="2040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4CBA98-232A-CD0F-F3EC-3397DE256F78}"/>
              </a:ext>
            </a:extLst>
          </p:cNvPr>
          <p:cNvSpPr txBox="1"/>
          <p:nvPr/>
        </p:nvSpPr>
        <p:spPr>
          <a:xfrm>
            <a:off x="3575066" y="255350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Михаил Лесков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6DD00-6F3E-2FF4-CDD5-C4C20403F29B}"/>
              </a:ext>
            </a:extLst>
          </p:cNvPr>
          <p:cNvSpPr txBox="1"/>
          <p:nvPr/>
        </p:nvSpPr>
        <p:spPr>
          <a:xfrm>
            <a:off x="9707856" y="1905531"/>
            <a:ext cx="2040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ML-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Инженер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91D18C-ADF8-849A-4CB5-7056B0D9C80B}"/>
              </a:ext>
            </a:extLst>
          </p:cNvPr>
          <p:cNvSpPr txBox="1"/>
          <p:nvPr/>
        </p:nvSpPr>
        <p:spPr>
          <a:xfrm>
            <a:off x="9786514" y="255350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 Соловьев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59AAD8-8024-63F8-69FA-55282514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" y="1905531"/>
            <a:ext cx="2807363" cy="28346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F0CDD07-409B-5015-3ABD-B10FC898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791" y="1905531"/>
            <a:ext cx="2314898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1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EE9CE-FA42-86DF-F2C6-011D6F0FE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F81B35-C83F-AD3F-25C4-18CE6DF78EFD}"/>
              </a:ext>
            </a:extLst>
          </p:cNvPr>
          <p:cNvSpPr txBox="1"/>
          <p:nvPr/>
        </p:nvSpPr>
        <p:spPr>
          <a:xfrm>
            <a:off x="3486096" y="304801"/>
            <a:ext cx="494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Репозиторий проекта на 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8E89E3-BB41-F41F-AF76-1FA1CC4A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4" y="1070576"/>
            <a:ext cx="11198942" cy="45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26925-FADF-70EC-945A-2E692974B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3432BD-D23A-8BF7-EBFC-214ABDD1416F}"/>
              </a:ext>
            </a:extLst>
          </p:cNvPr>
          <p:cNvSpPr txBox="1"/>
          <p:nvPr/>
        </p:nvSpPr>
        <p:spPr>
          <a:xfrm>
            <a:off x="3486096" y="304801"/>
            <a:ext cx="494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Общий план работ по проекту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C35DD6-7B1D-CEB3-0DBE-48DA16626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39" y="1042217"/>
            <a:ext cx="11234964" cy="49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57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67F65-FC7F-8531-4EA3-29BEAC9B2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83D0CF-EE75-02FF-5F11-EF252B43111F}"/>
              </a:ext>
            </a:extLst>
          </p:cNvPr>
          <p:cNvSpPr txBox="1"/>
          <p:nvPr/>
        </p:nvSpPr>
        <p:spPr>
          <a:xfrm>
            <a:off x="3530701" y="249045"/>
            <a:ext cx="494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Таск-трекинг </a:t>
            </a:r>
            <a:r>
              <a:rPr lang="en-US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Strive-app</a:t>
            </a:r>
            <a:endParaRPr lang="ru-RU" sz="24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905AE5-04CF-4F5A-137C-643468F68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0" y="935861"/>
            <a:ext cx="11494619" cy="49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80C95-207B-A66C-A197-9CD4D9A98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931F0-A75D-2D26-44CC-A07FD820B090}"/>
              </a:ext>
            </a:extLst>
          </p:cNvPr>
          <p:cNvSpPr txBox="1"/>
          <p:nvPr/>
        </p:nvSpPr>
        <p:spPr>
          <a:xfrm>
            <a:off x="89210" y="287030"/>
            <a:ext cx="1106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Выбранный кейс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D2C51E-24ED-5C8F-E17C-F0404F33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064128"/>
            <a:ext cx="11180672" cy="34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6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6C9E-C260-49D9-1733-52A96AD2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E37D91-A4ED-6E2C-78BE-D581A93FEC0F}"/>
              </a:ext>
            </a:extLst>
          </p:cNvPr>
          <p:cNvSpPr txBox="1"/>
          <p:nvPr/>
        </p:nvSpPr>
        <p:spPr>
          <a:xfrm>
            <a:off x="89210" y="287030"/>
            <a:ext cx="1106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Выбранный кейс. Описание датасета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47C191-547A-DBA0-057E-FB92B2250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3" y="1133278"/>
            <a:ext cx="10842702" cy="43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2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1737</Words>
  <Application>Microsoft Office PowerPoint</Application>
  <PresentationFormat>Широкоэкранный</PresentationFormat>
  <Paragraphs>234</Paragraphs>
  <Slides>27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Symbol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Pudov</dc:creator>
  <cp:lastModifiedBy>Alexander Pudov</cp:lastModifiedBy>
  <cp:revision>132</cp:revision>
  <dcterms:created xsi:type="dcterms:W3CDTF">2025-11-13T12:15:16Z</dcterms:created>
  <dcterms:modified xsi:type="dcterms:W3CDTF">2025-11-16T12:34:54Z</dcterms:modified>
</cp:coreProperties>
</file>